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7" r:id="rId2"/>
    <p:sldId id="258" r:id="rId3"/>
    <p:sldId id="281" r:id="rId4"/>
    <p:sldId id="283" r:id="rId5"/>
    <p:sldId id="288" r:id="rId6"/>
    <p:sldId id="280" r:id="rId7"/>
    <p:sldId id="272" r:id="rId8"/>
  </p:sldIdLst>
  <p:sldSz cx="9144000" cy="6858000" type="screen4x3"/>
  <p:notesSz cx="6858000" cy="9144000"/>
  <p:custDataLst>
    <p:tags r:id="rId11"/>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15" autoAdjust="0"/>
    <p:restoredTop sz="94660"/>
  </p:normalViewPr>
  <p:slideViewPr>
    <p:cSldViewPr snapToGrid="0">
      <p:cViewPr varScale="1">
        <p:scale>
          <a:sx n="107" d="100"/>
          <a:sy n="107" d="100"/>
        </p:scale>
        <p:origin x="-396" y="-96"/>
      </p:cViewPr>
      <p:guideLst>
        <p:guide orient="horz" pos="2160"/>
        <p:guide orient="horz" pos="146"/>
        <p:guide orient="horz" pos="4178"/>
        <p:guide orient="horz" pos="893"/>
        <p:guide orient="horz" pos="1198"/>
        <p:guide orient="horz" pos="1484"/>
        <p:guide pos="240"/>
        <p:guide pos="5520"/>
        <p:guide pos="2880"/>
        <p:guide pos="46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3" d="100"/>
          <a:sy n="83" d="100"/>
        </p:scale>
        <p:origin x="-195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Trebuchet MS" pitchFamily="34" charset="0"/>
                <a:cs typeface="+mn-cs"/>
              </a:defRPr>
            </a:lvl1pPr>
          </a:lstStyle>
          <a:p>
            <a:pPr>
              <a:defRPr/>
            </a:pPr>
            <a:r>
              <a:rPr lang="en-US"/>
              <a:t>WinHEC 2008</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Trebuchet MS" pitchFamily="34" charset="0"/>
                <a:cs typeface="+mn-cs"/>
              </a:defRPr>
            </a:lvl1pPr>
          </a:lstStyle>
          <a:p>
            <a:pPr>
              <a:defRPr/>
            </a:pPr>
            <a:fld id="{6BFD2A01-6020-4744-84C7-A4C9F5AFB4E9}" type="datetimeFigureOut">
              <a:rPr lang="en-US"/>
              <a:pPr>
                <a:defRPr/>
              </a:pPr>
              <a:t>11/9/2008</a:t>
            </a:fld>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Trebuchet MS" pitchFamily="34" charset="0"/>
                <a:cs typeface="+mn-cs"/>
              </a:defRPr>
            </a:lvl1pPr>
          </a:lstStyle>
          <a:p>
            <a:pPr>
              <a:defRPr/>
            </a:pPr>
            <a:fld id="{2C47710C-68FB-4B09-819A-78BC2AE460D1}" type="slidenum">
              <a:rPr lang="en-US"/>
              <a:pPr>
                <a:defRPr/>
              </a:pPr>
              <a:t>‹#›</a:t>
            </a:fld>
            <a:endParaRPr lang="en-US" dirty="0"/>
          </a:p>
        </p:txBody>
      </p:sp>
      <p:sp>
        <p:nvSpPr>
          <p:cNvPr id="6" name="Footer Placeholder 5"/>
          <p:cNvSpPr txBox="1">
            <a:spLocks/>
          </p:cNvSpPr>
          <p:nvPr/>
        </p:nvSpPr>
        <p:spPr>
          <a:xfrm>
            <a:off x="0" y="8686800"/>
            <a:ext cx="6172200" cy="457200"/>
          </a:xfrm>
          <a:prstGeom prst="rect">
            <a:avLst/>
          </a:prstGeom>
        </p:spPr>
        <p:txBody>
          <a:bodyPr anchor="b"/>
          <a:lstStyle>
            <a:lvl1pPr algn="l">
              <a:defRPr sz="500">
                <a:latin typeface="Segoe" pitchFamily="34" charset="0"/>
              </a:defRPr>
            </a:lvl1pPr>
          </a:lstStyle>
          <a:p>
            <a:pPr fontAlgn="auto">
              <a:spcBef>
                <a:spcPts val="0"/>
              </a:spcBef>
              <a:spcAft>
                <a:spcPts val="0"/>
              </a:spcAft>
              <a:defRPr/>
            </a:pPr>
            <a:r>
              <a:rPr lang="en-US" dirty="0" smtClean="0">
                <a:solidFill>
                  <a:srgbClr val="000000"/>
                </a:solidFill>
                <a:latin typeface="Trebuchet MS" pitchFamily="34" charset="0"/>
                <a:cs typeface="+mn-cs"/>
              </a:rPr>
              <a:t>© 2008 Microsoft Corporation. All rights reserved. Microsoft, Windows, Windows Vista and other product names are or may be registered trademarks and/or trademarks in the U.S. and/or other countries.</a:t>
            </a:r>
          </a:p>
          <a:p>
            <a:pPr fontAlgn="auto">
              <a:spcBef>
                <a:spcPts val="0"/>
              </a:spcBef>
              <a:spcAft>
                <a:spcPts val="0"/>
              </a:spcAft>
              <a:defRPr/>
            </a:pPr>
            <a:r>
              <a:rPr lang="en-US" dirty="0" smtClean="0">
                <a:solidFill>
                  <a:srgbClr val="000000"/>
                </a:solidFill>
                <a:latin typeface="Trebuchet MS" pitchFamily="34" charset="0"/>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Trebuchet MS" pitchFamily="34" charset="0"/>
                <a:cs typeface="+mn-cs"/>
              </a:rPr>
            </a:br>
            <a:r>
              <a:rPr lang="en-US" dirty="0" smtClean="0">
                <a:solidFill>
                  <a:srgbClr val="000000"/>
                </a:solidFill>
                <a:latin typeface="Trebuchet MS" pitchFamily="34" charset="0"/>
                <a:cs typeface="+mn-cs"/>
              </a:rPr>
              <a:t>MICROSOFT MAKES NO WARRANTIES, EXPRESS, IMPLIED OR STATUTORY, AS TO THE INFORMATION IN THIS PRESENTATION.</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Trebuchet MS" pitchFamily="34" charset="0"/>
                <a:cs typeface="+mn-cs"/>
              </a:defRPr>
            </a:lvl1pPr>
          </a:lstStyle>
          <a:p>
            <a:pPr>
              <a:defRPr/>
            </a:pPr>
            <a:r>
              <a:rPr lang="en-US"/>
              <a:t>WinHEC 2008</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Trebuchet MS" pitchFamily="34" charset="0"/>
                <a:cs typeface="+mn-cs"/>
              </a:defRPr>
            </a:lvl1pPr>
          </a:lstStyle>
          <a:p>
            <a:pPr>
              <a:defRPr/>
            </a:pPr>
            <a:fld id="{1194A900-CD8F-425F-8BDA-F8121910C3A2}" type="datetimeFigureOut">
              <a:rPr lang="en-US"/>
              <a:pPr>
                <a:defRPr/>
              </a:pPr>
              <a:t>11/9/2008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Trebuchet MS" pitchFamily="34" charset="0"/>
                <a:cs typeface="+mn-cs"/>
              </a:defRPr>
            </a:lvl1pPr>
          </a:lstStyle>
          <a:p>
            <a:pPr>
              <a:defRPr/>
            </a:pPr>
            <a:fld id="{46A5F5CF-BE62-4BBF-87B9-95456763BBD9}" type="slidenum">
              <a:rPr lang="en-US"/>
              <a:pPr>
                <a:defRPr/>
              </a:pPr>
              <a:t>‹#›</a:t>
            </a:fld>
            <a:endParaRPr lang="en-US" dirty="0"/>
          </a:p>
        </p:txBody>
      </p:sp>
      <p:sp>
        <p:nvSpPr>
          <p:cNvPr id="8" name="Footer Placeholder 5"/>
          <p:cNvSpPr txBox="1">
            <a:spLocks/>
          </p:cNvSpPr>
          <p:nvPr/>
        </p:nvSpPr>
        <p:spPr>
          <a:xfrm>
            <a:off x="0" y="8686800"/>
            <a:ext cx="6172200" cy="457200"/>
          </a:xfrm>
          <a:prstGeom prst="rect">
            <a:avLst/>
          </a:prstGeom>
        </p:spPr>
        <p:txBody>
          <a:bodyPr anchor="b"/>
          <a:lstStyle>
            <a:lvl1pPr algn="l">
              <a:defRPr sz="500">
                <a:latin typeface="Segoe" pitchFamily="34" charset="0"/>
              </a:defRPr>
            </a:lvl1pPr>
          </a:lstStyle>
          <a:p>
            <a:pPr fontAlgn="auto">
              <a:spcBef>
                <a:spcPts val="0"/>
              </a:spcBef>
              <a:spcAft>
                <a:spcPts val="0"/>
              </a:spcAft>
              <a:defRPr/>
            </a:pPr>
            <a:r>
              <a:rPr lang="en-US" dirty="0" smtClean="0">
                <a:solidFill>
                  <a:srgbClr val="000000"/>
                </a:solidFill>
                <a:latin typeface="Trebuchet MS" pitchFamily="34" charset="0"/>
                <a:cs typeface="+mn-cs"/>
              </a:rPr>
              <a:t>© 2008 Microsoft Corporation. All rights reserved. Microsoft, Windows, Windows Vista and other product names are or may be registered trademarks and/or trademarks in the U.S. and/or other countries.</a:t>
            </a:r>
          </a:p>
          <a:p>
            <a:pPr fontAlgn="auto">
              <a:spcBef>
                <a:spcPts val="0"/>
              </a:spcBef>
              <a:spcAft>
                <a:spcPts val="0"/>
              </a:spcAft>
              <a:defRPr/>
            </a:pPr>
            <a:r>
              <a:rPr lang="en-US" dirty="0" smtClean="0">
                <a:solidFill>
                  <a:srgbClr val="000000"/>
                </a:solidFill>
                <a:latin typeface="Trebuchet MS" pitchFamily="34" charset="0"/>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Trebuchet MS" pitchFamily="34" charset="0"/>
                <a:cs typeface="+mn-cs"/>
              </a:rPr>
            </a:br>
            <a:r>
              <a:rPr lang="en-US" dirty="0" smtClean="0">
                <a:solidFill>
                  <a:srgbClr val="000000"/>
                </a:solidFill>
                <a:latin typeface="Trebuchet MS" pitchFamily="34" charset="0"/>
                <a:cs typeface="+mn-cs"/>
              </a:rPr>
              <a:t>MICROSOFT MAKES NO WARRANTIES, EXPRESS, IMPLIED OR STATUTORY, AS TO THE INFORMATION IN THIS PRESENTATION.</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rebuchet MS"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rebuchet MS"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rebuchet MS"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rebuchet MS"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rebuchet M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p:cNvSpPr>
          <p:nvPr>
            <p:ph type="sldImg"/>
          </p:nvPr>
        </p:nvSpPr>
        <p:spPr bwMode="auto">
          <a:noFill/>
          <a:ln>
            <a:solidFill>
              <a:srgbClr val="000000"/>
            </a:solidFill>
            <a:miter lim="800000"/>
            <a:headEnd/>
            <a:tailEnd/>
          </a:ln>
        </p:spPr>
      </p:sp>
      <p:sp>
        <p:nvSpPr>
          <p:cNvPr id="122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9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cs typeface="Arial" charset="0"/>
            </a:endParaRPr>
          </a:p>
        </p:txBody>
      </p:sp>
      <p:sp>
        <p:nvSpPr>
          <p:cNvPr id="1229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69C7226F-852B-461C-9B44-2F5CDD6E4FE6}" type="datetime8">
              <a:rPr lang="en-US" smtClean="0">
                <a:cs typeface="Arial" charset="0"/>
              </a:rPr>
              <a:pPr fontAlgn="base">
                <a:spcBef>
                  <a:spcPct val="0"/>
                </a:spcBef>
                <a:spcAft>
                  <a:spcPct val="0"/>
                </a:spcAft>
              </a:pPr>
              <a:t>11/9/2008 6:37 PM</a:t>
            </a:fld>
            <a:endParaRPr lang="en-US" smtClean="0">
              <a:cs typeface="Arial" charset="0"/>
            </a:endParaRPr>
          </a:p>
        </p:txBody>
      </p:sp>
      <p:sp>
        <p:nvSpPr>
          <p:cNvPr id="12293" name="Footer Placeholder 5"/>
          <p:cNvSpPr>
            <a:spLocks noGrp="1"/>
          </p:cNvSpPr>
          <p:nvPr>
            <p:ph type="ftr" sz="quarter" idx="4294967295"/>
          </p:nvPr>
        </p:nvSpPr>
        <p:spPr bwMode="auto">
          <a:xfrm>
            <a:off x="0" y="8685213"/>
            <a:ext cx="6281738" cy="457200"/>
          </a:xfrm>
          <a:prstGeom prst="rect">
            <a:avLst/>
          </a:prstGeom>
          <a:noFill/>
          <a:ln>
            <a:miter lim="800000"/>
            <a:headEnd/>
            <a:tailEnd/>
          </a:ln>
        </p:spPr>
        <p:txBody>
          <a:bodyPr/>
          <a:lstStyle/>
          <a:p>
            <a:r>
              <a:rPr lang="en-US">
                <a:latin typeface="Trebuchet MS" pitchFamily="34" charset="0"/>
              </a:rPr>
              <a:t>© 2006 Microsoft Corporation. All rights reserved. Microsoft, Windows, Windows Vista and other product names are or may be registered trademarks and/or trademarks in the U.S. and/or other countries.</a:t>
            </a:r>
          </a:p>
          <a:p>
            <a:r>
              <a:rPr lang="en-US">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atin typeface="Trebuchet MS" pitchFamily="34" charset="0"/>
              </a:rPr>
            </a:br>
            <a:r>
              <a:rPr lang="en-US">
                <a:latin typeface="Trebuchet MS" pitchFamily="34" charset="0"/>
              </a:rPr>
              <a:t>MICROSOFT MAKES NO WARRANTIES, EXPRESS, IMPLIED OR STATUTORY, AS TO THE INFORMATION IN THIS PRESENTATION.</a:t>
            </a:r>
          </a:p>
        </p:txBody>
      </p:sp>
      <p:sp>
        <p:nvSpPr>
          <p:cNvPr id="1229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72E9DD-387F-427C-8FBC-9CB30FB41104}" type="slidenum">
              <a:rPr lang="en-US" smtClean="0">
                <a:cs typeface="Arial" charset="0"/>
              </a:rPr>
              <a:pPr fontAlgn="base">
                <a:spcBef>
                  <a:spcPct val="0"/>
                </a:spcBef>
                <a:spcAft>
                  <a:spcPct val="0"/>
                </a:spcAft>
              </a:pPr>
              <a:t>2</a:t>
            </a:fld>
            <a:endParaRPr 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TextEdit="1"/>
          </p:cNvSpPr>
          <p:nvPr>
            <p:ph type="sldImg"/>
          </p:nvPr>
        </p:nvSpPr>
        <p:spPr bwMode="auto">
          <a:xfrm>
            <a:off x="1143000" y="687388"/>
            <a:ext cx="4572000" cy="3429000"/>
          </a:xfrm>
          <a:noFill/>
          <a:ln>
            <a:solidFill>
              <a:srgbClr val="000000"/>
            </a:solidFill>
            <a:miter lim="800000"/>
            <a:headEnd/>
            <a:tailEnd/>
          </a:ln>
        </p:spPr>
      </p:sp>
      <p:sp>
        <p:nvSpPr>
          <p:cNvPr id="66562" name="Rectangle 3"/>
          <p:cNvSpPr>
            <a:spLocks noGrp="1"/>
          </p:cNvSpPr>
          <p:nvPr>
            <p:ph type="body" idx="1"/>
          </p:nvPr>
        </p:nvSpPr>
        <p:spPr bwMode="auto">
          <a:xfrm>
            <a:off x="912813" y="4343400"/>
            <a:ext cx="5032375" cy="4113213"/>
          </a:xfrm>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3" descr="WinHEC_logo.png"/>
          <p:cNvPicPr>
            <a:picLocks noChangeAspect="1"/>
          </p:cNvPicPr>
          <p:nvPr userDrawn="1"/>
        </p:nvPicPr>
        <p:blipFill>
          <a:blip r:embed="rId3"/>
          <a:srcRect l="66154" t="78667"/>
          <a:stretch>
            <a:fillRect/>
          </a:stretch>
        </p:blipFill>
        <p:spPr>
          <a:xfrm>
            <a:off x="7797800" y="6154738"/>
            <a:ext cx="1130300" cy="534987"/>
          </a:xfrm>
          <a:prstGeom prst="rect">
            <a:avLst/>
          </a:prstGeom>
          <a:effectLst>
            <a:outerShdw blurRad="50800" dist="38100" dir="2700000" algn="tl" rotWithShape="0">
              <a:prstClr val="black">
                <a:alpha val="40000"/>
              </a:prstClr>
            </a:outerShdw>
          </a:effectLst>
        </p:spPr>
      </p:pic>
      <p:sp>
        <p:nvSpPr>
          <p:cNvPr id="18434" name="Rectangle 2"/>
          <p:cNvSpPr>
            <a:spLocks noGrp="1" noChangeArrowheads="1"/>
          </p:cNvSpPr>
          <p:nvPr>
            <p:ph type="ctrTitle"/>
          </p:nvPr>
        </p:nvSpPr>
        <p:spPr>
          <a:xfrm>
            <a:off x="1385910" y="1961297"/>
            <a:ext cx="7142634" cy="1495794"/>
          </a:xfrm>
          <a:ln algn="ctr"/>
        </p:spPr>
        <p:txBody>
          <a:bodyPr/>
          <a:lstStyle>
            <a:lvl1pPr algn="l" rtl="0" fontAlgn="base">
              <a:lnSpc>
                <a:spcPct val="90000"/>
              </a:lnSpc>
              <a:spcBef>
                <a:spcPct val="0"/>
              </a:spcBef>
              <a:spcAft>
                <a:spcPct val="0"/>
              </a:spcAft>
              <a:defRPr lang="en-US" sz="54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r>
              <a:rPr lang="en-US" dirty="0" smtClean="0"/>
              <a:t>Click to edit Master title style</a:t>
            </a:r>
            <a:endParaRPr lang="en-US" dirty="0"/>
          </a:p>
        </p:txBody>
      </p:sp>
      <p:sp>
        <p:nvSpPr>
          <p:cNvPr id="18435" name="Rectangle 3"/>
          <p:cNvSpPr>
            <a:spLocks noGrp="1" noChangeArrowheads="1"/>
          </p:cNvSpPr>
          <p:nvPr>
            <p:ph type="subTitle" idx="1"/>
          </p:nvPr>
        </p:nvSpPr>
        <p:spPr>
          <a:xfrm>
            <a:off x="2734826" y="3650133"/>
            <a:ext cx="5866482" cy="473207"/>
          </a:xfrm>
        </p:spPr>
        <p:txBody>
          <a:bodyPr/>
          <a:lstStyle>
            <a:lvl1pPr marL="0" indent="0">
              <a:spcBef>
                <a:spcPct val="0"/>
              </a:spcBef>
              <a:buFont typeface="Wingdings" pitchFamily="2" charset="2"/>
              <a:buNone/>
              <a:defRPr sz="3300">
                <a:gradFill>
                  <a:gsLst>
                    <a:gs pos="28000">
                      <a:schemeClr val="tx1"/>
                    </a:gs>
                    <a:gs pos="48000">
                      <a:schemeClr val="tx1"/>
                    </a:gs>
                  </a:gsLst>
                  <a:lin ang="5400000" scaled="1"/>
                </a:gra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descr="WinHEC_logo.png"/>
          <p:cNvPicPr>
            <a:picLocks noChangeAspect="1"/>
          </p:cNvPicPr>
          <p:nvPr userDrawn="1"/>
        </p:nvPicPr>
        <p:blipFill>
          <a:blip r:embed="rId2"/>
          <a:srcRect l="66154" t="78667"/>
          <a:stretch>
            <a:fillRect/>
          </a:stretch>
        </p:blipFill>
        <p:spPr>
          <a:xfrm>
            <a:off x="7797800" y="6154738"/>
            <a:ext cx="1130300" cy="534987"/>
          </a:xfrm>
          <a:prstGeom prst="rect">
            <a:avLst/>
          </a:prstGeom>
          <a:effectLst>
            <a:outerShdw blurRad="50800" dist="38100" dir="2700000" algn="tl" rotWithShape="0">
              <a:prstClr val="black">
                <a:alpha val="40000"/>
              </a:prstClr>
            </a:outerShdw>
          </a:effectLst>
        </p:spPr>
      </p:pic>
      <p:sp>
        <p:nvSpPr>
          <p:cNvPr id="2" name="Title 1"/>
          <p:cNvSpPr>
            <a:spLocks noGrp="1"/>
          </p:cNvSpPr>
          <p:nvPr>
            <p:ph type="title"/>
          </p:nvPr>
        </p:nvSpPr>
        <p:spPr>
          <a:xfrm>
            <a:off x="382588" y="228600"/>
            <a:ext cx="8380412"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WinHEC_logo.png"/>
          <p:cNvPicPr>
            <a:picLocks noChangeAspect="1"/>
          </p:cNvPicPr>
          <p:nvPr userDrawn="1"/>
        </p:nvPicPr>
        <p:blipFill>
          <a:blip r:embed="rId2"/>
          <a:srcRect l="66154" t="78667"/>
          <a:stretch>
            <a:fillRect/>
          </a:stretch>
        </p:blipFill>
        <p:spPr>
          <a:xfrm>
            <a:off x="7797800" y="6154738"/>
            <a:ext cx="1130300" cy="534987"/>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pic>
        <p:nvPicPr>
          <p:cNvPr id="4" name="Picture 3" descr="WinHEC_logo.png"/>
          <p:cNvPicPr>
            <a:picLocks noChangeAspect="1"/>
          </p:cNvPicPr>
          <p:nvPr userDrawn="1"/>
        </p:nvPicPr>
        <p:blipFill>
          <a:blip r:embed="rId2"/>
          <a:srcRect l="66154" t="78667"/>
          <a:stretch>
            <a:fillRect/>
          </a:stretch>
        </p:blipFill>
        <p:spPr>
          <a:xfrm>
            <a:off x="7797800" y="6154738"/>
            <a:ext cx="1130300" cy="534987"/>
          </a:xfrm>
          <a:prstGeom prst="rect">
            <a:avLst/>
          </a:prstGeom>
          <a:effectLst>
            <a:outerShdw blurRad="50800" dist="38100" dir="2700000" algn="tl" rotWithShape="0">
              <a:prstClr val="black">
                <a:alpha val="40000"/>
              </a:prstClr>
            </a:outerShdw>
          </a:effectLst>
        </p:spPr>
      </p:pic>
      <p:sp>
        <p:nvSpPr>
          <p:cNvPr id="2" name="Title 1"/>
          <p:cNvSpPr>
            <a:spLocks noGrp="1"/>
          </p:cNvSpPr>
          <p:nvPr>
            <p:ph type="title"/>
          </p:nvPr>
        </p:nvSpPr>
        <p:spPr>
          <a:xfrm>
            <a:off x="382588" y="228600"/>
            <a:ext cx="8380412"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p:spPr>
        <p:txBody>
          <a:bodyPr/>
          <a:lstStyle>
            <a:lvl1pPr>
              <a:spcBef>
                <a:spcPts val="1167"/>
              </a:spcBef>
              <a:buFontTx/>
              <a:buBlip>
                <a:blip r:embed="rId3"/>
              </a:buBlip>
              <a:defRPr sz="3300"/>
            </a:lvl1pPr>
            <a:lvl2pPr>
              <a:spcBef>
                <a:spcPts val="1083"/>
              </a:spcBef>
              <a:buFontTx/>
              <a:buBlip>
                <a:blip r:embed="rId4"/>
              </a:buBlip>
              <a:defRPr sz="3000"/>
            </a:lvl2pPr>
            <a:lvl3pPr>
              <a:spcBef>
                <a:spcPts val="1000"/>
              </a:spcBef>
              <a:buFontTx/>
              <a:buBlip>
                <a:blip r:embed="rId4"/>
              </a:buBlip>
              <a:defRPr sz="2700"/>
            </a:lvl3pPr>
            <a:lvl4pPr>
              <a:spcBef>
                <a:spcPts val="917"/>
              </a:spcBef>
              <a:buFontTx/>
              <a:buBlip>
                <a:blip r:embed="rId4"/>
              </a:buBlip>
              <a:defRPr sz="2300"/>
            </a:lvl4pPr>
            <a:lvl5pPr>
              <a:spcBef>
                <a:spcPts val="833"/>
              </a:spcBef>
              <a:buFontTx/>
              <a:buBlip>
                <a:blip r:embed="rId4"/>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tes Slide (you must hide it)">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382588" y="228600"/>
            <a:ext cx="8380412"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black">
          <a:xfrm>
            <a:off x="382588" y="1414464"/>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Trebuchet MS"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2588" y="228600"/>
            <a:ext cx="8380412" cy="6651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382588" y="1414463"/>
            <a:ext cx="8380412" cy="237013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dk2" tx1="lt1" bg2="dk1"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Lst>
  <p:transition>
    <p:fade/>
  </p:transition>
  <p:timing>
    <p:tnLst>
      <p:par>
        <p:cTn id="1" dur="indefinite" restart="never" nodeType="tmRoot"/>
      </p:par>
    </p:tnLst>
  </p:timing>
  <p:txStyles>
    <p:titleStyle>
      <a:lvl1pPr algn="l" defTabSz="911225" rtl="0" eaLnBrk="0" fontAlgn="base" hangingPunct="0">
        <a:lnSpc>
          <a:spcPct val="90000"/>
        </a:lnSpc>
        <a:spcBef>
          <a:spcPct val="0"/>
        </a:spcBef>
        <a:spcAft>
          <a:spcPct val="0"/>
        </a:spcAft>
        <a:defRPr lang="en-US" sz="4800"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vl2pPr algn="l" defTabSz="911225" rtl="0" eaLnBrk="0" fontAlgn="base" hangingPunct="0">
        <a:lnSpc>
          <a:spcPct val="90000"/>
        </a:lnSpc>
        <a:spcBef>
          <a:spcPct val="0"/>
        </a:spcBef>
        <a:spcAft>
          <a:spcPct val="0"/>
        </a:spcAft>
        <a:defRPr sz="4800">
          <a:solidFill>
            <a:schemeClr val="tx1"/>
          </a:solidFill>
          <a:latin typeface="Trebuchet MS" pitchFamily="34" charset="0"/>
          <a:cs typeface="Arial" charset="0"/>
        </a:defRPr>
      </a:lvl2pPr>
      <a:lvl3pPr algn="l" defTabSz="911225" rtl="0" eaLnBrk="0" fontAlgn="base" hangingPunct="0">
        <a:lnSpc>
          <a:spcPct val="90000"/>
        </a:lnSpc>
        <a:spcBef>
          <a:spcPct val="0"/>
        </a:spcBef>
        <a:spcAft>
          <a:spcPct val="0"/>
        </a:spcAft>
        <a:defRPr sz="4800">
          <a:solidFill>
            <a:schemeClr val="tx1"/>
          </a:solidFill>
          <a:latin typeface="Trebuchet MS" pitchFamily="34" charset="0"/>
          <a:cs typeface="Arial" charset="0"/>
        </a:defRPr>
      </a:lvl3pPr>
      <a:lvl4pPr algn="l" defTabSz="911225" rtl="0" eaLnBrk="0" fontAlgn="base" hangingPunct="0">
        <a:lnSpc>
          <a:spcPct val="90000"/>
        </a:lnSpc>
        <a:spcBef>
          <a:spcPct val="0"/>
        </a:spcBef>
        <a:spcAft>
          <a:spcPct val="0"/>
        </a:spcAft>
        <a:defRPr sz="4800">
          <a:solidFill>
            <a:schemeClr val="tx1"/>
          </a:solidFill>
          <a:latin typeface="Trebuchet MS" pitchFamily="34" charset="0"/>
          <a:cs typeface="Arial" charset="0"/>
        </a:defRPr>
      </a:lvl4pPr>
      <a:lvl5pPr algn="l" defTabSz="911225" rtl="0" eaLnBrk="0" fontAlgn="base" hangingPunct="0">
        <a:lnSpc>
          <a:spcPct val="90000"/>
        </a:lnSpc>
        <a:spcBef>
          <a:spcPct val="0"/>
        </a:spcBef>
        <a:spcAft>
          <a:spcPct val="0"/>
        </a:spcAft>
        <a:defRPr sz="4800">
          <a:solidFill>
            <a:schemeClr val="tx1"/>
          </a:solidFill>
          <a:latin typeface="Trebuchet MS" pitchFamily="34" charset="0"/>
          <a:cs typeface="Arial"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1000" indent="-381000" algn="l" defTabSz="911225" rtl="0" eaLnBrk="0" fontAlgn="base" hangingPunct="0">
        <a:lnSpc>
          <a:spcPct val="90000"/>
        </a:lnSpc>
        <a:spcBef>
          <a:spcPts val="1163"/>
        </a:spcBef>
        <a:spcAft>
          <a:spcPct val="0"/>
        </a:spcAft>
        <a:buClr>
          <a:schemeClr val="tx2"/>
        </a:buClr>
        <a:buSzPct val="95000"/>
        <a:buBlip>
          <a:blip r:embed="rId9"/>
        </a:buBlip>
        <a:defRPr sz="33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a typeface="+mn-ea"/>
          <a:cs typeface="+mn-cs"/>
        </a:defRPr>
      </a:lvl1pPr>
      <a:lvl2pPr marL="703263" indent="-315913" algn="l" defTabSz="911225" rtl="0" eaLnBrk="0" fontAlgn="base" hangingPunct="0">
        <a:lnSpc>
          <a:spcPct val="90000"/>
        </a:lnSpc>
        <a:spcBef>
          <a:spcPts val="1088"/>
        </a:spcBef>
        <a:spcAft>
          <a:spcPct val="0"/>
        </a:spcAft>
        <a:buClr>
          <a:schemeClr val="tx2"/>
        </a:buClr>
        <a:buSzPct val="80000"/>
        <a:buBlip>
          <a:blip r:embed="rId10"/>
        </a:buBlip>
        <a:defRPr sz="30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2pPr>
      <a:lvl3pPr marL="987425" indent="-280988" algn="l" defTabSz="911225" rtl="0" eaLnBrk="0" fontAlgn="base" hangingPunct="0">
        <a:lnSpc>
          <a:spcPct val="90000"/>
        </a:lnSpc>
        <a:spcBef>
          <a:spcPts val="1000"/>
        </a:spcBef>
        <a:spcAft>
          <a:spcPct val="0"/>
        </a:spcAft>
        <a:buClr>
          <a:schemeClr val="tx2"/>
        </a:buClr>
        <a:buSzPct val="80000"/>
        <a:buBlip>
          <a:blip r:embed="rId10"/>
        </a:buBlip>
        <a:defRPr sz="27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3pPr>
      <a:lvl4pPr marL="1265238" indent="-274638" algn="l" defTabSz="911225" rtl="0" eaLnBrk="0" fontAlgn="base" hangingPunct="0">
        <a:lnSpc>
          <a:spcPct val="90000"/>
        </a:lnSpc>
        <a:spcBef>
          <a:spcPts val="913"/>
        </a:spcBef>
        <a:spcAft>
          <a:spcPct val="0"/>
        </a:spcAft>
        <a:buClr>
          <a:schemeClr val="tx2"/>
        </a:buClr>
        <a:buSzPct val="80000"/>
        <a:buBlip>
          <a:blip r:embed="rId10"/>
        </a:buBlip>
        <a:defRPr sz="23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4pPr>
      <a:lvl5pPr marL="1528763" indent="-258763" algn="l" defTabSz="911225" rtl="0" eaLnBrk="0" fontAlgn="base" hangingPunct="0">
        <a:lnSpc>
          <a:spcPct val="90000"/>
        </a:lnSpc>
        <a:spcBef>
          <a:spcPts val="838"/>
        </a:spcBef>
        <a:spcAft>
          <a:spcPct val="0"/>
        </a:spcAft>
        <a:buClr>
          <a:schemeClr val="tx2"/>
        </a:buClr>
        <a:buSzPct val="80000"/>
        <a:buBlip>
          <a:blip r:embed="rId10"/>
        </a:buBlip>
        <a:defRPr sz="23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1"/>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1"/>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1"/>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1"/>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8" name="Text Box 8"/>
          <p:cNvSpPr txBox="1">
            <a:spLocks noChangeArrowheads="1"/>
          </p:cNvSpPr>
          <p:nvPr/>
        </p:nvSpPr>
        <p:spPr bwMode="auto">
          <a:xfrm>
            <a:off x="1414463" y="2347913"/>
            <a:ext cx="7156450" cy="823912"/>
          </a:xfrm>
          <a:prstGeom prst="rect">
            <a:avLst/>
          </a:prstGeom>
          <a:noFill/>
          <a:ln w="9525">
            <a:noFill/>
            <a:miter lim="800000"/>
            <a:headEnd/>
            <a:tailEnd/>
          </a:ln>
          <a:effectLst/>
        </p:spPr>
        <p:txBody>
          <a:bodyPr>
            <a:spAutoFit/>
          </a:bodyPr>
          <a:lstStyle/>
          <a:p>
            <a:pPr>
              <a:spcBef>
                <a:spcPct val="50000"/>
              </a:spcBef>
              <a:defRPr/>
            </a:pPr>
            <a:r>
              <a:rPr lang="en-US" sz="4800">
                <a:solidFill>
                  <a:schemeClr val="hlink"/>
                </a:solidFill>
                <a:effectLst>
                  <a:outerShdw blurRad="38100" dist="38100" dir="2700000" algn="tl">
                    <a:srgbClr val="000000"/>
                  </a:outerShdw>
                </a:effectLst>
              </a:rPr>
              <a:t>Intel’s Solid-State Drives</a:t>
            </a:r>
          </a:p>
        </p:txBody>
      </p:sp>
      <p:sp>
        <p:nvSpPr>
          <p:cNvPr id="15371" name="Text Box 11"/>
          <p:cNvSpPr txBox="1">
            <a:spLocks noChangeArrowheads="1"/>
          </p:cNvSpPr>
          <p:nvPr/>
        </p:nvSpPr>
        <p:spPr bwMode="auto">
          <a:xfrm>
            <a:off x="2706688" y="3925888"/>
            <a:ext cx="5267325" cy="869950"/>
          </a:xfrm>
          <a:prstGeom prst="rect">
            <a:avLst/>
          </a:prstGeom>
          <a:noFill/>
          <a:ln w="9525">
            <a:noFill/>
            <a:miter lim="800000"/>
            <a:headEnd/>
            <a:tailEnd/>
          </a:ln>
          <a:effectLst/>
        </p:spPr>
        <p:txBody>
          <a:bodyPr>
            <a:spAutoFit/>
          </a:bodyPr>
          <a:lstStyle/>
          <a:p>
            <a:pPr>
              <a:spcBef>
                <a:spcPct val="50000"/>
              </a:spcBef>
              <a:defRPr/>
            </a:pPr>
            <a:r>
              <a:rPr lang="en-US" sz="2400">
                <a:effectLst>
                  <a:outerShdw blurRad="38100" dist="38100" dir="2700000" algn="tl">
                    <a:srgbClr val="000000"/>
                  </a:outerShdw>
                </a:effectLst>
              </a:rPr>
              <a:t>Knut Grimsrud</a:t>
            </a:r>
          </a:p>
          <a:p>
            <a:pPr>
              <a:spcBef>
                <a:spcPct val="50000"/>
              </a:spcBef>
              <a:defRPr/>
            </a:pPr>
            <a:r>
              <a:rPr lang="en-US">
                <a:effectLst>
                  <a:outerShdw blurRad="38100" dist="38100" dir="2700000" algn="tl">
                    <a:srgbClr val="000000"/>
                  </a:outerShdw>
                </a:effectLst>
              </a:rPr>
              <a:t>Intel Fellow, Director of Storage Architecture</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382588" y="228600"/>
            <a:ext cx="8380412" cy="1152525"/>
          </a:xfrm>
        </p:spPr>
        <p:txBody>
          <a:bodyPr/>
          <a:lstStyle/>
          <a:p>
            <a:pPr eaLnBrk="1" hangingPunct="1">
              <a:defRPr/>
            </a:pPr>
            <a:r>
              <a:rPr>
                <a:ln>
                  <a:noFill/>
                </a:ln>
                <a:solidFill>
                  <a:schemeClr val="hlink"/>
                </a:solidFill>
                <a:effectLst>
                  <a:outerShdw blurRad="38100" dist="38100" dir="2700000" algn="tl">
                    <a:srgbClr val="000000"/>
                  </a:outerShdw>
                </a:effectLst>
              </a:rPr>
              <a:t>Getting the Most of Intel® SSD</a:t>
            </a:r>
            <a:br>
              <a:rPr>
                <a:ln>
                  <a:noFill/>
                </a:ln>
                <a:solidFill>
                  <a:schemeClr val="hlink"/>
                </a:solidFill>
                <a:effectLst>
                  <a:outerShdw blurRad="38100" dist="38100" dir="2700000" algn="tl">
                    <a:srgbClr val="000000"/>
                  </a:outerShdw>
                </a:effectLst>
              </a:rPr>
            </a:br>
            <a:r>
              <a:rPr sz="3600">
                <a:ln>
                  <a:noFill/>
                </a:ln>
                <a:solidFill>
                  <a:schemeClr val="accent1"/>
                </a:solidFill>
                <a:effectLst>
                  <a:outerShdw blurRad="38100" dist="38100" dir="2700000" algn="tl">
                    <a:srgbClr val="000000"/>
                  </a:outerShdw>
                </a:effectLst>
              </a:rPr>
              <a:t>Do’s &amp; Don’ts</a:t>
            </a:r>
          </a:p>
        </p:txBody>
      </p:sp>
      <p:sp>
        <p:nvSpPr>
          <p:cNvPr id="67587" name="Rectangle 3"/>
          <p:cNvSpPr>
            <a:spLocks noGrp="1" noChangeArrowheads="1"/>
          </p:cNvSpPr>
          <p:nvPr>
            <p:ph type="body" idx="4294967295"/>
          </p:nvPr>
        </p:nvSpPr>
        <p:spPr>
          <a:xfrm>
            <a:off x="382588" y="1758950"/>
            <a:ext cx="8480425" cy="4573588"/>
          </a:xfrm>
        </p:spPr>
        <p:txBody>
          <a:bodyPr/>
          <a:lstStyle/>
          <a:p>
            <a:pPr eaLnBrk="1" hangingPunct="1">
              <a:lnSpc>
                <a:spcPct val="70000"/>
              </a:lnSpc>
              <a:defRPr/>
            </a:pPr>
            <a:r>
              <a:rPr lang="en-US" sz="1900" smtClean="0">
                <a:solidFill>
                  <a:schemeClr val="tx1"/>
                </a:solidFill>
                <a:effectLst>
                  <a:outerShdw blurRad="38100" dist="38100" dir="2700000" algn="tl">
                    <a:srgbClr val="000000"/>
                  </a:outerShdw>
                </a:effectLst>
              </a:rPr>
              <a:t>DO queue requests to SSD as deeply as possible</a:t>
            </a:r>
          </a:p>
          <a:p>
            <a:pPr lvl="1" eaLnBrk="1" hangingPunct="1">
              <a:lnSpc>
                <a:spcPct val="70000"/>
              </a:lnSpc>
              <a:defRPr/>
            </a:pPr>
            <a:r>
              <a:rPr lang="en-US" sz="1800" smtClean="0">
                <a:solidFill>
                  <a:schemeClr val="tx1"/>
                </a:solidFill>
                <a:effectLst>
                  <a:outerShdw blurRad="38100" dist="38100" dir="2700000" algn="tl">
                    <a:srgbClr val="000000"/>
                  </a:outerShdw>
                </a:effectLst>
              </a:rPr>
              <a:t>SSD has massive internal parallelism and generally is underutilized. Parallelism will further increase over time.</a:t>
            </a:r>
          </a:p>
          <a:p>
            <a:pPr lvl="1" eaLnBrk="1" hangingPunct="1">
              <a:lnSpc>
                <a:spcPct val="70000"/>
              </a:lnSpc>
              <a:defRPr/>
            </a:pPr>
            <a:r>
              <a:rPr lang="en-US" sz="1800" smtClean="0">
                <a:solidFill>
                  <a:schemeClr val="tx1"/>
                </a:solidFill>
                <a:effectLst>
                  <a:outerShdw blurRad="38100" dist="38100" dir="2700000" algn="tl">
                    <a:srgbClr val="000000"/>
                  </a:outerShdw>
                </a:effectLst>
              </a:rPr>
              <a:t>Performance scales well with queue depth</a:t>
            </a:r>
          </a:p>
          <a:p>
            <a:pPr lvl="2" eaLnBrk="1" hangingPunct="1">
              <a:lnSpc>
                <a:spcPct val="70000"/>
              </a:lnSpc>
              <a:defRPr/>
            </a:pPr>
            <a:endParaRPr lang="en-US" sz="1600" smtClean="0">
              <a:solidFill>
                <a:schemeClr val="tx1"/>
              </a:solidFill>
              <a:effectLst>
                <a:outerShdw blurRad="38100" dist="38100" dir="2700000" algn="tl">
                  <a:srgbClr val="000000"/>
                </a:outerShdw>
              </a:effectLst>
            </a:endParaRPr>
          </a:p>
          <a:p>
            <a:pPr eaLnBrk="1" hangingPunct="1">
              <a:lnSpc>
                <a:spcPct val="70000"/>
              </a:lnSpc>
              <a:defRPr/>
            </a:pPr>
            <a:r>
              <a:rPr lang="en-US" sz="1900" smtClean="0">
                <a:solidFill>
                  <a:schemeClr val="tx1"/>
                </a:solidFill>
                <a:effectLst>
                  <a:outerShdw blurRad="38100" dist="38100" dir="2700000" algn="tl">
                    <a:srgbClr val="000000"/>
                  </a:outerShdw>
                </a:effectLst>
              </a:rPr>
              <a:t>DON’T withhold requests in order to “optimize” or “aggregate” them</a:t>
            </a:r>
          </a:p>
          <a:p>
            <a:pPr lvl="1" eaLnBrk="1" hangingPunct="1">
              <a:lnSpc>
                <a:spcPct val="70000"/>
              </a:lnSpc>
              <a:defRPr/>
            </a:pPr>
            <a:r>
              <a:rPr lang="en-US" sz="1800" smtClean="0">
                <a:solidFill>
                  <a:schemeClr val="tx1"/>
                </a:solidFill>
                <a:effectLst>
                  <a:outerShdw blurRad="38100" dist="38100" dir="2700000" algn="tl">
                    <a:srgbClr val="000000"/>
                  </a:outerShdw>
                </a:effectLst>
              </a:rPr>
              <a:t>Traditional schemes geared towards reducing HDD latencies do not apply. Time lost in withholding requests difficult to make up.</a:t>
            </a:r>
          </a:p>
          <a:p>
            <a:pPr lvl="2" eaLnBrk="1" hangingPunct="1">
              <a:lnSpc>
                <a:spcPct val="70000"/>
              </a:lnSpc>
              <a:defRPr/>
            </a:pPr>
            <a:endParaRPr lang="en-US" sz="1600" smtClean="0">
              <a:solidFill>
                <a:schemeClr val="tx1"/>
              </a:solidFill>
              <a:effectLst>
                <a:outerShdw blurRad="38100" dist="38100" dir="2700000" algn="tl">
                  <a:srgbClr val="000000"/>
                </a:outerShdw>
              </a:effectLst>
            </a:endParaRPr>
          </a:p>
          <a:p>
            <a:pPr eaLnBrk="1" hangingPunct="1">
              <a:lnSpc>
                <a:spcPct val="70000"/>
              </a:lnSpc>
              <a:defRPr/>
            </a:pPr>
            <a:r>
              <a:rPr lang="en-US" sz="1900" smtClean="0">
                <a:solidFill>
                  <a:schemeClr val="tx1"/>
                </a:solidFill>
                <a:effectLst>
                  <a:outerShdw blurRad="38100" dist="38100" dir="2700000" algn="tl">
                    <a:srgbClr val="000000"/>
                  </a:outerShdw>
                </a:effectLst>
              </a:rPr>
              <a:t>DO worry about software/driver overheads &amp; latencies</a:t>
            </a:r>
          </a:p>
          <a:p>
            <a:pPr lvl="1" eaLnBrk="1" hangingPunct="1">
              <a:lnSpc>
                <a:spcPct val="70000"/>
              </a:lnSpc>
              <a:defRPr/>
            </a:pPr>
            <a:r>
              <a:rPr lang="en-US" sz="1800" smtClean="0">
                <a:solidFill>
                  <a:schemeClr val="tx1"/>
                </a:solidFill>
                <a:effectLst>
                  <a:outerShdw blurRad="38100" dist="38100" dir="2700000" algn="tl">
                    <a:srgbClr val="000000"/>
                  </a:outerShdw>
                </a:effectLst>
              </a:rPr>
              <a:t>At 100K IOPS how does your SW stack measure up?</a:t>
            </a:r>
          </a:p>
          <a:p>
            <a:pPr lvl="2" eaLnBrk="1" hangingPunct="1">
              <a:lnSpc>
                <a:spcPct val="70000"/>
              </a:lnSpc>
              <a:defRPr/>
            </a:pPr>
            <a:endParaRPr lang="en-US" sz="1700" smtClean="0">
              <a:solidFill>
                <a:schemeClr val="tx1"/>
              </a:solidFill>
              <a:effectLst>
                <a:outerShdw blurRad="38100" dist="38100" dir="2700000" algn="tl">
                  <a:srgbClr val="000000"/>
                </a:outerShdw>
              </a:effectLst>
            </a:endParaRPr>
          </a:p>
          <a:p>
            <a:pPr eaLnBrk="1" hangingPunct="1">
              <a:lnSpc>
                <a:spcPct val="70000"/>
              </a:lnSpc>
              <a:defRPr/>
            </a:pPr>
            <a:r>
              <a:rPr lang="en-US" sz="1900" smtClean="0">
                <a:solidFill>
                  <a:schemeClr val="tx1"/>
                </a:solidFill>
                <a:effectLst>
                  <a:outerShdw blurRad="38100" dist="38100" dir="2700000" algn="tl">
                    <a:srgbClr val="000000"/>
                  </a:outerShdw>
                </a:effectLst>
              </a:rPr>
              <a:t>DON’T use storage “backpressure” to pace activity</a:t>
            </a:r>
          </a:p>
          <a:p>
            <a:pPr lvl="1" eaLnBrk="1" hangingPunct="1">
              <a:lnSpc>
                <a:spcPct val="70000"/>
              </a:lnSpc>
              <a:defRPr/>
            </a:pPr>
            <a:r>
              <a:rPr lang="en-US" sz="1800" smtClean="0">
                <a:solidFill>
                  <a:schemeClr val="tx1"/>
                </a:solidFill>
                <a:effectLst>
                  <a:outerShdw blurRad="38100" dist="38100" dir="2700000" algn="tl">
                    <a:srgbClr val="000000"/>
                  </a:outerShdw>
                </a:effectLst>
              </a:rPr>
              <a:t>IO completion time (or rate) is not a useful pacing mechanism and attempting to use that as throttle can result in tasks generating more activity than desired</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82588" y="228600"/>
            <a:ext cx="8380412" cy="658813"/>
          </a:xfrm>
        </p:spPr>
        <p:txBody>
          <a:bodyPr/>
          <a:lstStyle/>
          <a:p>
            <a:pPr eaLnBrk="1" hangingPunct="1">
              <a:defRPr/>
            </a:pPr>
            <a:r>
              <a:rPr>
                <a:ln>
                  <a:noFill/>
                </a:ln>
                <a:solidFill>
                  <a:schemeClr val="hlink"/>
                </a:solidFill>
                <a:effectLst>
                  <a:outerShdw blurRad="38100" dist="38100" dir="2700000" algn="tl">
                    <a:srgbClr val="000000"/>
                  </a:outerShdw>
                </a:effectLst>
              </a:rPr>
              <a:t>Non-Issues to Not Worry About</a:t>
            </a:r>
          </a:p>
        </p:txBody>
      </p:sp>
      <p:sp>
        <p:nvSpPr>
          <p:cNvPr id="69635" name="Rectangle 3"/>
          <p:cNvSpPr>
            <a:spLocks noGrp="1" noChangeArrowheads="1"/>
          </p:cNvSpPr>
          <p:nvPr>
            <p:ph type="body" idx="4294967295"/>
          </p:nvPr>
        </p:nvSpPr>
        <p:spPr>
          <a:xfrm>
            <a:off x="382588" y="1173163"/>
            <a:ext cx="8380412" cy="5241925"/>
          </a:xfrm>
        </p:spPr>
        <p:txBody>
          <a:bodyPr/>
          <a:lstStyle/>
          <a:p>
            <a:pPr eaLnBrk="1" hangingPunct="1">
              <a:lnSpc>
                <a:spcPct val="70000"/>
              </a:lnSpc>
              <a:defRPr/>
            </a:pPr>
            <a:r>
              <a:rPr lang="en-US" sz="2500" smtClean="0">
                <a:solidFill>
                  <a:schemeClr val="tx1"/>
                </a:solidFill>
                <a:effectLst>
                  <a:outerShdw blurRad="38100" dist="38100" dir="2700000" algn="tl">
                    <a:srgbClr val="000000"/>
                  </a:outerShdw>
                </a:effectLst>
              </a:rPr>
              <a:t>Block/page sizes, alignments and boundaries</a:t>
            </a:r>
          </a:p>
          <a:p>
            <a:pPr lvl="1" eaLnBrk="1" hangingPunct="1">
              <a:lnSpc>
                <a:spcPct val="70000"/>
              </a:lnSpc>
              <a:defRPr/>
            </a:pPr>
            <a:r>
              <a:rPr lang="en-US" sz="2200" smtClean="0">
                <a:solidFill>
                  <a:schemeClr val="tx1"/>
                </a:solidFill>
                <a:effectLst>
                  <a:outerShdw blurRad="38100" dist="38100" dir="2700000" algn="tl">
                    <a:srgbClr val="000000"/>
                  </a:outerShdw>
                </a:effectLst>
              </a:rPr>
              <a:t>Intel® SSD is insensitive to whether host writes have any relationship to internal NAND boundaries or granularities</a:t>
            </a:r>
          </a:p>
          <a:p>
            <a:pPr lvl="1" eaLnBrk="1" hangingPunct="1">
              <a:lnSpc>
                <a:spcPct val="70000"/>
              </a:lnSpc>
              <a:defRPr/>
            </a:pPr>
            <a:r>
              <a:rPr lang="en-US" sz="2200" smtClean="0">
                <a:solidFill>
                  <a:schemeClr val="tx1"/>
                </a:solidFill>
                <a:effectLst>
                  <a:outerShdw blurRad="38100" dist="38100" dir="2700000" algn="tl">
                    <a:srgbClr val="000000"/>
                  </a:outerShdw>
                </a:effectLst>
              </a:rPr>
              <a:t>Expect other high-performing SSDs to also handle this</a:t>
            </a:r>
          </a:p>
          <a:p>
            <a:pPr lvl="1" eaLnBrk="1" hangingPunct="1">
              <a:lnSpc>
                <a:spcPct val="70000"/>
              </a:lnSpc>
              <a:defRPr/>
            </a:pPr>
            <a:r>
              <a:rPr lang="en-US" sz="2200" smtClean="0">
                <a:solidFill>
                  <a:schemeClr val="tx1"/>
                </a:solidFill>
                <a:effectLst>
                  <a:outerShdw blurRad="38100" dist="38100" dir="2700000" algn="tl">
                    <a:srgbClr val="000000"/>
                  </a:outerShdw>
                </a:effectLst>
              </a:rPr>
              <a:t>Internal NAND structures constantly changing anyway, so chasing this will be a losing proposition</a:t>
            </a:r>
          </a:p>
          <a:p>
            <a:pPr marL="1143000" lvl="2" indent="-228600" eaLnBrk="1" hangingPunct="1">
              <a:lnSpc>
                <a:spcPct val="70000"/>
              </a:lnSpc>
              <a:defRPr/>
            </a:pPr>
            <a:endParaRPr lang="en-US" sz="2100" smtClean="0">
              <a:solidFill>
                <a:schemeClr val="tx1"/>
              </a:solidFill>
              <a:effectLst>
                <a:outerShdw blurRad="38100" dist="38100" dir="2700000" algn="tl">
                  <a:srgbClr val="000000"/>
                </a:outerShdw>
              </a:effectLst>
            </a:endParaRPr>
          </a:p>
          <a:p>
            <a:pPr eaLnBrk="1" hangingPunct="1">
              <a:lnSpc>
                <a:spcPct val="70000"/>
              </a:lnSpc>
              <a:defRPr/>
            </a:pPr>
            <a:r>
              <a:rPr lang="en-US" sz="2500" smtClean="0">
                <a:solidFill>
                  <a:schemeClr val="tx1"/>
                </a:solidFill>
                <a:effectLst>
                  <a:outerShdw blurRad="38100" dist="38100" dir="2700000" algn="tl">
                    <a:srgbClr val="000000"/>
                  </a:outerShdw>
                </a:effectLst>
              </a:rPr>
              <a:t>Write transfer sizes &amp; write “globbing”</a:t>
            </a:r>
          </a:p>
          <a:p>
            <a:pPr lvl="1" eaLnBrk="1" hangingPunct="1">
              <a:lnSpc>
                <a:spcPct val="70000"/>
              </a:lnSpc>
              <a:defRPr/>
            </a:pPr>
            <a:r>
              <a:rPr lang="en-US" sz="2200" smtClean="0">
                <a:solidFill>
                  <a:schemeClr val="tx1"/>
                </a:solidFill>
                <a:effectLst>
                  <a:outerShdw blurRad="38100" dist="38100" dir="2700000" algn="tl">
                    <a:srgbClr val="000000"/>
                  </a:outerShdw>
                </a:effectLst>
              </a:rPr>
              <a:t>No need to accumulate writes in order to create large writes</a:t>
            </a:r>
          </a:p>
          <a:p>
            <a:pPr lvl="1" eaLnBrk="1" hangingPunct="1">
              <a:lnSpc>
                <a:spcPct val="70000"/>
              </a:lnSpc>
              <a:defRPr/>
            </a:pPr>
            <a:r>
              <a:rPr lang="en-US" sz="2200" smtClean="0">
                <a:solidFill>
                  <a:schemeClr val="tx1"/>
                </a:solidFill>
                <a:effectLst>
                  <a:outerShdw blurRad="38100" dist="38100" dir="2700000" algn="tl">
                    <a:srgbClr val="000000"/>
                  </a:outerShdw>
                </a:effectLst>
              </a:rPr>
              <a:t>Temporarily logging writes sequentially and later re-locating to final destination unhelpful to Intel SSD (and is detrimental to longevity)</a:t>
            </a:r>
          </a:p>
          <a:p>
            <a:pPr marL="1143000" lvl="2" indent="-228600" eaLnBrk="1" hangingPunct="1">
              <a:lnSpc>
                <a:spcPct val="70000"/>
              </a:lnSpc>
              <a:defRPr/>
            </a:pPr>
            <a:endParaRPr lang="en-US" sz="2100" smtClean="0">
              <a:solidFill>
                <a:schemeClr val="tx1"/>
              </a:solidFill>
              <a:effectLst>
                <a:outerShdw blurRad="38100" dist="38100" dir="2700000" algn="tl">
                  <a:srgbClr val="000000"/>
                </a:outerShdw>
              </a:effectLst>
            </a:endParaRPr>
          </a:p>
          <a:p>
            <a:pPr eaLnBrk="1" hangingPunct="1">
              <a:lnSpc>
                <a:spcPct val="70000"/>
              </a:lnSpc>
              <a:defRPr/>
            </a:pPr>
            <a:r>
              <a:rPr lang="en-US" sz="2500" smtClean="0">
                <a:solidFill>
                  <a:schemeClr val="tx1"/>
                </a:solidFill>
                <a:effectLst>
                  <a:outerShdw blurRad="38100" dist="38100" dir="2700000" algn="tl">
                    <a:srgbClr val="000000"/>
                  </a:outerShdw>
                </a:effectLst>
              </a:rPr>
              <a:t>Software “helping” by making near-term assumptions about SSD internals will become a long-term hindrance</a:t>
            </a:r>
          </a:p>
          <a:p>
            <a:pPr lvl="1" eaLnBrk="1" hangingPunct="1">
              <a:lnSpc>
                <a:spcPct val="70000"/>
              </a:lnSpc>
              <a:defRPr/>
            </a:pPr>
            <a:r>
              <a:rPr lang="en-US" sz="2200" smtClean="0">
                <a:solidFill>
                  <a:schemeClr val="tx1"/>
                </a:solidFill>
                <a:effectLst>
                  <a:outerShdw blurRad="38100" dist="38100" dir="2700000" algn="tl">
                    <a:srgbClr val="000000"/>
                  </a:outerShdw>
                </a:effectLst>
              </a:rPr>
              <a:t>Any SW assistance must have longevity</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p:txBody>
          <a:bodyPr/>
          <a:lstStyle/>
          <a:p>
            <a:r>
              <a:rPr sz="4600" smtClean="0">
                <a:ln>
                  <a:noFill/>
                </a:ln>
                <a:solidFill>
                  <a:schemeClr val="hlink"/>
                </a:solidFill>
                <a:effectLst>
                  <a:outerShdw blurRad="38100" dist="38100" dir="2700000" algn="tl">
                    <a:srgbClr val="000000"/>
                  </a:outerShdw>
                </a:effectLst>
              </a:rPr>
              <a:t>Optimizations Can Be Thwarted</a:t>
            </a:r>
            <a:br>
              <a:rPr sz="4600" smtClean="0">
                <a:ln>
                  <a:noFill/>
                </a:ln>
                <a:solidFill>
                  <a:schemeClr val="hlink"/>
                </a:solidFill>
                <a:effectLst>
                  <a:outerShdw blurRad="38100" dist="38100" dir="2700000" algn="tl">
                    <a:srgbClr val="000000"/>
                  </a:outerShdw>
                </a:effectLst>
              </a:rPr>
            </a:br>
            <a:r>
              <a:rPr sz="3600" smtClean="0">
                <a:ln>
                  <a:noFill/>
                </a:ln>
                <a:solidFill>
                  <a:schemeClr val="accent1"/>
                </a:solidFill>
                <a:effectLst>
                  <a:outerShdw blurRad="38100" dist="38100" dir="2700000" algn="tl">
                    <a:srgbClr val="000000"/>
                  </a:outerShdw>
                </a:effectLst>
              </a:rPr>
              <a:t>Overspeculation with SSDs</a:t>
            </a:r>
            <a:endParaRPr smtClean="0">
              <a:ln>
                <a:noFill/>
              </a:ln>
              <a:solidFill>
                <a:schemeClr val="tx1"/>
              </a:solidFill>
              <a:effectLst>
                <a:outerShdw blurRad="38100" dist="38100" dir="2700000" algn="tl">
                  <a:srgbClr val="000000"/>
                </a:outerShdw>
              </a:effectLst>
            </a:endParaRPr>
          </a:p>
        </p:txBody>
      </p:sp>
      <p:sp>
        <p:nvSpPr>
          <p:cNvPr id="75779" name="Text Placeholder 7"/>
          <p:cNvSpPr>
            <a:spLocks noGrp="1"/>
          </p:cNvSpPr>
          <p:nvPr>
            <p:ph type="body" sz="half" idx="4294967295"/>
          </p:nvPr>
        </p:nvSpPr>
        <p:spPr>
          <a:xfrm>
            <a:off x="382588" y="1674813"/>
            <a:ext cx="4395787" cy="4732337"/>
          </a:xfrm>
        </p:spPr>
        <p:txBody>
          <a:bodyPr/>
          <a:lstStyle/>
          <a:p>
            <a:pPr marL="236538" indent="-236538" defTabSz="914400">
              <a:lnSpc>
                <a:spcPct val="80000"/>
              </a:lnSpc>
              <a:tabLst>
                <a:tab pos="236538" algn="l"/>
              </a:tabLst>
              <a:defRPr/>
            </a:pPr>
            <a:r>
              <a:rPr lang="en-US" sz="2000" smtClean="0">
                <a:solidFill>
                  <a:schemeClr val="tx1"/>
                </a:solidFill>
                <a:effectLst>
                  <a:outerShdw blurRad="38100" dist="38100" dir="2700000" algn="tl">
                    <a:srgbClr val="000000"/>
                  </a:outerShdw>
                </a:effectLst>
              </a:rPr>
              <a:t>Formerly I/O bound processes have no “natural throttle” with fast SSD</a:t>
            </a:r>
          </a:p>
          <a:p>
            <a:pPr marL="742950" lvl="1" indent="-285750" defTabSz="914400">
              <a:lnSpc>
                <a:spcPct val="80000"/>
              </a:lnSpc>
              <a:tabLst>
                <a:tab pos="236538" algn="l"/>
              </a:tabLst>
              <a:defRPr/>
            </a:pPr>
            <a:r>
              <a:rPr lang="en-US" sz="1800" smtClean="0">
                <a:solidFill>
                  <a:schemeClr val="tx1"/>
                </a:solidFill>
                <a:effectLst>
                  <a:outerShdw blurRad="38100" dist="38100" dir="2700000" algn="tl">
                    <a:srgbClr val="000000"/>
                  </a:outerShdw>
                </a:effectLst>
              </a:rPr>
              <a:t>Fast I/O frees the CPU to do more, including speculation</a:t>
            </a:r>
          </a:p>
          <a:p>
            <a:pPr marL="742950" lvl="1" indent="-285750" defTabSz="914400">
              <a:lnSpc>
                <a:spcPct val="80000"/>
              </a:lnSpc>
              <a:tabLst>
                <a:tab pos="236538" algn="l"/>
              </a:tabLst>
              <a:defRPr/>
            </a:pPr>
            <a:r>
              <a:rPr lang="en-US" sz="1800" smtClean="0">
                <a:solidFill>
                  <a:schemeClr val="tx1"/>
                </a:solidFill>
                <a:effectLst>
                  <a:outerShdw blurRad="38100" dist="38100" dir="2700000" algn="tl">
                    <a:srgbClr val="000000"/>
                  </a:outerShdw>
                </a:effectLst>
              </a:rPr>
              <a:t>25% more read data transferred with fast SSD in this example</a:t>
            </a:r>
          </a:p>
          <a:p>
            <a:pPr marL="742950" lvl="1" indent="-285750" defTabSz="914400">
              <a:lnSpc>
                <a:spcPct val="80000"/>
              </a:lnSpc>
              <a:tabLst>
                <a:tab pos="236538" algn="l"/>
              </a:tabLst>
              <a:defRPr/>
            </a:pPr>
            <a:endParaRPr lang="en-US" sz="800" smtClean="0">
              <a:solidFill>
                <a:schemeClr val="tx1"/>
              </a:solidFill>
              <a:effectLst>
                <a:outerShdw blurRad="38100" dist="38100" dir="2700000" algn="tl">
                  <a:srgbClr val="000000"/>
                </a:outerShdw>
              </a:effectLst>
            </a:endParaRPr>
          </a:p>
          <a:p>
            <a:pPr marL="236538" indent="-236538" defTabSz="914400">
              <a:lnSpc>
                <a:spcPct val="80000"/>
              </a:lnSpc>
              <a:tabLst>
                <a:tab pos="236538" algn="l"/>
              </a:tabLst>
              <a:defRPr/>
            </a:pPr>
            <a:r>
              <a:rPr lang="en-US" sz="2000" smtClean="0">
                <a:solidFill>
                  <a:schemeClr val="tx1"/>
                </a:solidFill>
                <a:effectLst>
                  <a:outerShdw blurRad="38100" dist="38100" dir="2700000" algn="tl">
                    <a:srgbClr val="000000"/>
                  </a:outerShdw>
                </a:effectLst>
              </a:rPr>
              <a:t>Speculation is important when cost of demand fetching is high compared with cost of speculating – which is no longer the case</a:t>
            </a:r>
          </a:p>
          <a:p>
            <a:pPr marL="742950" lvl="1" indent="-285750" defTabSz="914400">
              <a:lnSpc>
                <a:spcPct val="80000"/>
              </a:lnSpc>
              <a:tabLst>
                <a:tab pos="236538" algn="l"/>
              </a:tabLst>
              <a:defRPr/>
            </a:pPr>
            <a:r>
              <a:rPr lang="en-US" sz="1800" smtClean="0">
                <a:solidFill>
                  <a:schemeClr val="tx1"/>
                </a:solidFill>
                <a:effectLst>
                  <a:outerShdw blurRad="38100" dist="38100" dir="2700000" algn="tl">
                    <a:srgbClr val="000000"/>
                  </a:outerShdw>
                </a:effectLst>
              </a:rPr>
              <a:t>No performance benefit to the benchmark with SuperFetch on</a:t>
            </a:r>
          </a:p>
          <a:p>
            <a:pPr marL="742950" lvl="1" indent="-285750" defTabSz="914400">
              <a:lnSpc>
                <a:spcPct val="80000"/>
              </a:lnSpc>
              <a:tabLst>
                <a:tab pos="236538" algn="l"/>
              </a:tabLst>
              <a:defRPr/>
            </a:pPr>
            <a:r>
              <a:rPr lang="en-US" sz="1800" smtClean="0">
                <a:solidFill>
                  <a:schemeClr val="tx1"/>
                </a:solidFill>
                <a:effectLst>
                  <a:outerShdw blurRad="38100" dist="38100" dir="2700000" algn="tl">
                    <a:srgbClr val="000000"/>
                  </a:outerShdw>
                </a:effectLst>
              </a:rPr>
              <a:t>Speculation without performance benefit is a power loss</a:t>
            </a:r>
          </a:p>
          <a:p>
            <a:pPr marL="742950" lvl="1" indent="-285750" defTabSz="914400">
              <a:lnSpc>
                <a:spcPct val="80000"/>
              </a:lnSpc>
              <a:tabLst>
                <a:tab pos="236538" algn="l"/>
              </a:tabLst>
              <a:defRPr/>
            </a:pPr>
            <a:r>
              <a:rPr lang="en-US" sz="1800" smtClean="0">
                <a:solidFill>
                  <a:schemeClr val="tx1"/>
                </a:solidFill>
                <a:effectLst>
                  <a:outerShdw blurRad="38100" dist="38100" dir="2700000" algn="tl">
                    <a:srgbClr val="000000"/>
                  </a:outerShdw>
                </a:effectLst>
              </a:rPr>
              <a:t>Platform power is reduced if SuperFetch is disabled</a:t>
            </a:r>
          </a:p>
        </p:txBody>
      </p:sp>
      <p:sp>
        <p:nvSpPr>
          <p:cNvPr id="75787" name="Footer Placeholder 3"/>
          <p:cNvSpPr txBox="1">
            <a:spLocks noGrp="1"/>
          </p:cNvSpPr>
          <p:nvPr/>
        </p:nvSpPr>
        <p:spPr bwMode="auto">
          <a:xfrm>
            <a:off x="101600" y="6610350"/>
            <a:ext cx="7037388" cy="247650"/>
          </a:xfrm>
          <a:prstGeom prst="rect">
            <a:avLst/>
          </a:prstGeom>
          <a:noFill/>
          <a:ln w="9525">
            <a:noFill/>
            <a:miter lim="800000"/>
            <a:headEnd/>
            <a:tailEnd/>
          </a:ln>
        </p:spPr>
        <p:txBody>
          <a:bodyPr lIns="0" tIns="0" rIns="0" bIns="0"/>
          <a:lstStyle/>
          <a:p>
            <a:pPr eaLnBrk="0" hangingPunct="0">
              <a:defRPr/>
            </a:pPr>
            <a:r>
              <a:rPr lang="en-US" sz="1200" b="1">
                <a:solidFill>
                  <a:srgbClr val="FFFFFF"/>
                </a:solidFill>
                <a:effectLst>
                  <a:outerShdw blurRad="38100" dist="38100" dir="2700000" algn="tl">
                    <a:srgbClr val="000000"/>
                  </a:outerShdw>
                </a:effectLst>
                <a:latin typeface="Verdana" pitchFamily="34" charset="0"/>
              </a:rPr>
              <a:t>Data courtesy of Advanced Platform Architecture, Mobile Products Group</a:t>
            </a:r>
          </a:p>
        </p:txBody>
      </p:sp>
      <p:pic>
        <p:nvPicPr>
          <p:cNvPr id="15364" name="Content Placeholder 9"/>
          <p:cNvPicPr>
            <a:picLocks noChangeArrowheads="1"/>
          </p:cNvPicPr>
          <p:nvPr/>
        </p:nvPicPr>
        <p:blipFill>
          <a:blip r:embed="rId2">
            <a:lum bright="20000"/>
          </a:blip>
          <a:srcRect/>
          <a:stretch>
            <a:fillRect/>
          </a:stretch>
        </p:blipFill>
        <p:spPr bwMode="auto">
          <a:xfrm>
            <a:off x="4953000" y="1166813"/>
            <a:ext cx="3975100" cy="2600325"/>
          </a:xfrm>
          <a:prstGeom prst="rect">
            <a:avLst/>
          </a:prstGeom>
          <a:noFill/>
          <a:ln w="9525">
            <a:noFill/>
            <a:miter lim="800000"/>
            <a:headEnd/>
            <a:tailEnd/>
          </a:ln>
        </p:spPr>
      </p:pic>
      <p:pic>
        <p:nvPicPr>
          <p:cNvPr id="15365" name="Content Placeholder 10"/>
          <p:cNvPicPr>
            <a:picLocks noChangeArrowheads="1"/>
          </p:cNvPicPr>
          <p:nvPr/>
        </p:nvPicPr>
        <p:blipFill>
          <a:blip r:embed="rId3">
            <a:lum bright="20000"/>
          </a:blip>
          <a:srcRect/>
          <a:stretch>
            <a:fillRect/>
          </a:stretch>
        </p:blipFill>
        <p:spPr bwMode="auto">
          <a:xfrm>
            <a:off x="4986338" y="3721100"/>
            <a:ext cx="4157662" cy="2908300"/>
          </a:xfrm>
          <a:prstGeom prst="rect">
            <a:avLst/>
          </a:prstGeom>
          <a:noFill/>
          <a:ln w="9525">
            <a:noFill/>
            <a:miter lim="800000"/>
            <a:headEnd/>
            <a:tailEnd/>
          </a:ln>
        </p:spPr>
      </p:pic>
      <p:sp>
        <p:nvSpPr>
          <p:cNvPr id="15366" name="TextBox 1"/>
          <p:cNvSpPr txBox="1">
            <a:spLocks noChangeArrowheads="1"/>
          </p:cNvSpPr>
          <p:nvPr/>
        </p:nvSpPr>
        <p:spPr bwMode="auto">
          <a:xfrm>
            <a:off x="7686675" y="2001838"/>
            <a:ext cx="752475" cy="165100"/>
          </a:xfrm>
          <a:prstGeom prst="rect">
            <a:avLst/>
          </a:prstGeom>
          <a:noFill/>
          <a:ln w="9525">
            <a:noFill/>
            <a:miter lim="800000"/>
            <a:headEnd/>
            <a:tailEnd/>
          </a:ln>
        </p:spPr>
        <p:txBody>
          <a:bodyPr anchor="ctr"/>
          <a:lstStyle/>
          <a:p>
            <a:pPr algn="ctr"/>
            <a:r>
              <a:rPr lang="en-US" sz="1000">
                <a:solidFill>
                  <a:schemeClr val="bg2"/>
                </a:solidFill>
                <a:latin typeface="Verdana" pitchFamily="34" charset="0"/>
              </a:rPr>
              <a:t>Indexing</a:t>
            </a:r>
          </a:p>
        </p:txBody>
      </p:sp>
      <p:sp>
        <p:nvSpPr>
          <p:cNvPr id="12" name="TextBox 1"/>
          <p:cNvSpPr txBox="1">
            <a:spLocks noChangeArrowheads="1"/>
          </p:cNvSpPr>
          <p:nvPr/>
        </p:nvSpPr>
        <p:spPr bwMode="auto">
          <a:xfrm>
            <a:off x="4591050" y="4878388"/>
            <a:ext cx="1247775" cy="449262"/>
          </a:xfrm>
          <a:prstGeom prst="rect">
            <a:avLst/>
          </a:prstGeom>
          <a:solidFill>
            <a:schemeClr val="bg1"/>
          </a:solidFill>
          <a:ln w="9525">
            <a:noFill/>
            <a:miter lim="800000"/>
            <a:headEnd/>
            <a:tailEnd/>
          </a:ln>
          <a:effectLst>
            <a:outerShdw dist="107763" dir="2700000" algn="ctr" rotWithShape="0">
              <a:srgbClr val="808080">
                <a:alpha val="50000"/>
              </a:srgbClr>
            </a:outerShdw>
          </a:effectLst>
        </p:spPr>
        <p:txBody>
          <a:bodyPr/>
          <a:lstStyle/>
          <a:p>
            <a:pPr>
              <a:defRPr/>
            </a:pPr>
            <a:r>
              <a:rPr lang="en-US" sz="1000">
                <a:effectLst>
                  <a:outerShdw blurRad="38100" dist="38100" dir="2700000" algn="tl">
                    <a:srgbClr val="000000"/>
                  </a:outerShdw>
                </a:effectLst>
                <a:latin typeface="Neo Sans Intel Medium" pitchFamily="34" charset="0"/>
              </a:rPr>
              <a:t>“Other” includes power conversion</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a:xfrm>
            <a:off x="382588" y="228600"/>
            <a:ext cx="8589962" cy="1206500"/>
          </a:xfrm>
        </p:spPr>
        <p:txBody>
          <a:bodyPr/>
          <a:lstStyle/>
          <a:p>
            <a:pPr eaLnBrk="1" hangingPunct="1">
              <a:defRPr/>
            </a:pPr>
            <a:r>
              <a:rPr sz="4400">
                <a:ln>
                  <a:noFill/>
                </a:ln>
                <a:solidFill>
                  <a:schemeClr val="hlink"/>
                </a:solidFill>
                <a:effectLst>
                  <a:outerShdw blurRad="38100" dist="38100" dir="2700000" algn="tl">
                    <a:srgbClr val="000000"/>
                  </a:outerShdw>
                </a:effectLst>
              </a:rPr>
              <a:t>Benefits of Fast Intel® SSD Most Realized with Intense Workloads</a:t>
            </a:r>
          </a:p>
        </p:txBody>
      </p:sp>
      <p:sp>
        <p:nvSpPr>
          <p:cNvPr id="65539" name="AutoShape 3"/>
          <p:cNvSpPr>
            <a:spLocks noChangeArrowheads="1"/>
          </p:cNvSpPr>
          <p:nvPr/>
        </p:nvSpPr>
        <p:spPr bwMode="auto">
          <a:xfrm>
            <a:off x="269875" y="4924425"/>
            <a:ext cx="8569325" cy="768350"/>
          </a:xfrm>
          <a:prstGeom prst="roundRect">
            <a:avLst>
              <a:gd name="adj" fmla="val 16667"/>
            </a:avLst>
          </a:prstGeom>
          <a:gradFill rotWithShape="1">
            <a:gsLst>
              <a:gs pos="0">
                <a:schemeClr val="bg1">
                  <a:gamma/>
                  <a:shade val="46275"/>
                  <a:invGamma/>
                </a:schemeClr>
              </a:gs>
              <a:gs pos="50000">
                <a:schemeClr val="bg1"/>
              </a:gs>
              <a:gs pos="100000">
                <a:schemeClr val="bg1">
                  <a:gamma/>
                  <a:shade val="46275"/>
                  <a:invGamma/>
                </a:schemeClr>
              </a:gs>
            </a:gsLst>
            <a:lin ang="5400000" scaled="1"/>
          </a:gradFill>
          <a:ln w="9525">
            <a:noFill/>
            <a:round/>
            <a:headEnd/>
            <a:tailEnd/>
          </a:ln>
          <a:effectLst>
            <a:prstShdw prst="shdw17" dist="17961" dir="2700000">
              <a:srgbClr val="431D60"/>
            </a:prstShdw>
          </a:effectLst>
        </p:spPr>
        <p:txBody>
          <a:bodyPr anchor="ctr">
            <a:spAutoFit/>
          </a:bodyPr>
          <a:lstStyle/>
          <a:p>
            <a:pPr algn="ctr">
              <a:defRPr/>
            </a:pPr>
            <a:r>
              <a:rPr lang="en-US" sz="2000" b="1" i="1">
                <a:effectLst>
                  <a:outerShdw blurRad="38100" dist="38100" dir="2700000" algn="tl">
                    <a:srgbClr val="000000"/>
                  </a:outerShdw>
                </a:effectLst>
                <a:latin typeface="Verdana" pitchFamily="34" charset="0"/>
                <a:ea typeface="ＭＳ Ｐゴシック" pitchFamily="34" charset="-128"/>
              </a:rPr>
              <a:t>The benefits of a faster storage subsystem is most realized with disk-intensive environments that utilize it</a:t>
            </a:r>
          </a:p>
        </p:txBody>
      </p:sp>
      <p:graphicFrame>
        <p:nvGraphicFramePr>
          <p:cNvPr id="65540" name="Object 4"/>
          <p:cNvGraphicFramePr>
            <a:graphicFrameLocks noChangeAspect="1"/>
          </p:cNvGraphicFramePr>
          <p:nvPr>
            <p:ph idx="4294967295"/>
          </p:nvPr>
        </p:nvGraphicFramePr>
        <p:xfrm>
          <a:off x="1371246" y="1474494"/>
          <a:ext cx="6048375" cy="3581400"/>
        </p:xfrm>
        <a:graphic>
          <a:graphicData uri="http://schemas.openxmlformats.org/presentationml/2006/ole">
            <p:oleObj spid="_x0000_s65540" name="Chart" r:id="rId4" imgW="6095905" imgH="3609880" progId="MSGraph.Chart.8">
              <p:embed followColorScheme="full"/>
            </p:oleObj>
          </a:graphicData>
        </a:graphic>
      </p:graphicFrame>
      <p:sp>
        <p:nvSpPr>
          <p:cNvPr id="65543" name="Rectangle 5"/>
          <p:cNvSpPr>
            <a:spLocks noChangeArrowheads="1"/>
          </p:cNvSpPr>
          <p:nvPr/>
        </p:nvSpPr>
        <p:spPr bwMode="auto">
          <a:xfrm>
            <a:off x="0" y="5791200"/>
            <a:ext cx="8874125" cy="638175"/>
          </a:xfrm>
          <a:prstGeom prst="rect">
            <a:avLst/>
          </a:prstGeom>
          <a:noFill/>
          <a:ln w="50800" algn="ctr">
            <a:noFill/>
            <a:miter lim="800000"/>
            <a:headEnd/>
            <a:tailEnd/>
          </a:ln>
        </p:spPr>
        <p:txBody>
          <a:bodyPr lIns="91432" tIns="45716" rIns="91432" bIns="45716">
            <a:spAutoFit/>
          </a:bodyPr>
          <a:lstStyle/>
          <a:p>
            <a:pPr eaLnBrk="0" hangingPunct="0"/>
            <a:r>
              <a:rPr lang="en-US" sz="900">
                <a:latin typeface="Verdana" pitchFamily="34" charset="0"/>
                <a:ea typeface="MS PGothic" pitchFamily="34" charset="-128"/>
              </a:rPr>
              <a:t>* Performance tests and ratings are measured using Dell D830 or HP 6910p SantaRosa notebook 2.0GHz with Merom processor and 2GB DRAM running Vista Enterprise Edition and reflects the approximate performance of Intel products as measured by those tests.  Any difference in system hardware or software design or configuration may affect actual performance. Data collected with 50nm NAND.</a:t>
            </a:r>
            <a:br>
              <a:rPr lang="en-US" sz="900">
                <a:latin typeface="Verdana" pitchFamily="34" charset="0"/>
                <a:ea typeface="MS PGothic" pitchFamily="34" charset="-128"/>
              </a:rPr>
            </a:br>
            <a:r>
              <a:rPr lang="en-US" sz="900">
                <a:latin typeface="Verdana" pitchFamily="34" charset="0"/>
                <a:ea typeface="MS PGothic" pitchFamily="34" charset="-128"/>
              </a:rPr>
              <a:t>** Other brands and names are the property of their respective owners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7586" name="Picture 2" descr="Microsoft logo and tagline"/>
          <p:cNvPicPr>
            <a:picLocks noChangeAspect="1" noChangeArrowheads="1"/>
          </p:cNvPicPr>
          <p:nvPr/>
        </p:nvPicPr>
        <p:blipFill>
          <a:blip r:embed="rId3"/>
          <a:srcRect/>
          <a:stretch>
            <a:fillRect/>
          </a:stretch>
        </p:blipFill>
        <p:spPr bwMode="black">
          <a:xfrm>
            <a:off x="1601788" y="2787650"/>
            <a:ext cx="5940425" cy="1282700"/>
          </a:xfrm>
          <a:prstGeom prst="rect">
            <a:avLst/>
          </a:prstGeom>
          <a:noFill/>
          <a:ln w="9525">
            <a:noFill/>
            <a:miter lim="800000"/>
            <a:headEnd/>
            <a:tailEnd/>
          </a:ln>
        </p:spPr>
      </p:pic>
      <p:sp>
        <p:nvSpPr>
          <p:cNvPr id="67587" name="Text Box 3"/>
          <p:cNvSpPr txBox="1">
            <a:spLocks noChangeArrowheads="1"/>
          </p:cNvSpPr>
          <p:nvPr/>
        </p:nvSpPr>
        <p:spPr bwMode="blackWhite">
          <a:xfrm>
            <a:off x="381000" y="5981700"/>
            <a:ext cx="8382000" cy="523875"/>
          </a:xfrm>
          <a:prstGeom prst="rect">
            <a:avLst/>
          </a:prstGeom>
          <a:noFill/>
          <a:ln w="12700">
            <a:noFill/>
            <a:miter lim="800000"/>
            <a:headEnd type="none" w="sm" len="sm"/>
            <a:tailEnd type="none" w="sm" len="sm"/>
          </a:ln>
        </p:spPr>
        <p:txBody>
          <a:bodyPr lIns="91417" tIns="45710" rIns="91417" bIns="45710">
            <a:spAutoFit/>
          </a:bodyPr>
          <a:lstStyle/>
          <a:p>
            <a:pPr algn="ctr" defTabSz="912813" eaLnBrk="0" hangingPunct="0"/>
            <a:r>
              <a:rPr lang="en-US" sz="700">
                <a:solidFill>
                  <a:schemeClr val="tx2"/>
                </a:solidFill>
                <a:latin typeface="Trebuchet MS" pitchFamily="34" charset="0"/>
              </a:rPr>
              <a:t>© 2008 Microsoft Corporation. All rights reserved. Microsoft, Windows, Windows Vista and other product names are or may be registered trademarks and/or trademarks in the U.S. and/or other countries.</a:t>
            </a:r>
          </a:p>
          <a:p>
            <a:pPr algn="ctr" defTabSz="912813" eaLnBrk="0" hangingPunct="0"/>
            <a:r>
              <a:rPr lang="en-US" sz="700">
                <a:solidFill>
                  <a:schemeClr val="tx2"/>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a:solidFill>
                  <a:schemeClr val="tx2"/>
                </a:solidFill>
                <a:latin typeface="Trebuchet MS" pitchFamily="34" charset="0"/>
              </a:rPr>
            </a:br>
            <a:r>
              <a:rPr lang="en-US" sz="700">
                <a:solidFill>
                  <a:schemeClr val="tx2"/>
                </a:solidFill>
                <a:latin typeface="Trebuchet MS" pitchFamily="34"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7&quot;/&gt;&lt;/object&gt;&lt;object type=&quot;3&quot; unique_id=&quot;10005&quot;&gt;&lt;property id=&quot;20148&quot; value=&quot;5&quot;/&gt;&lt;property id=&quot;20300&quot; value=&quot;Slide 2 - &amp;quot;Title Of The Presentation&amp;quot;&quot;/&gt;&lt;property id=&quot;20307&quot; value=&quot;258&quot;/&gt;&lt;/object&gt;&lt;object type=&quot;3&quot; unique_id=&quot;10006&quot;&gt;&lt;property id=&quot;20148&quot; value=&quot;5&quot;/&gt;&lt;property id=&quot;20300&quot; value=&quot;Slide 3 - &amp;quot;PLEASE READ (hidden slide)&amp;quot;&quot;/&gt;&lt;property id=&quot;20307&quot; value=&quot;259&quot;/&gt;&lt;/object&gt;&lt;object type=&quot;3&quot; unique_id=&quot;10007&quot;&gt;&lt;property id=&quot;20148&quot; value=&quot;5&quot;/&gt;&lt;property id=&quot;20300&quot; value=&quot;Slide 4 - &amp;quot;SPEAKERS, PLEASE READ:&amp;quot;&quot;/&gt;&lt;property id=&quot;20307&quot; value=&quot;260&quot;/&gt;&lt;/object&gt;&lt;object type=&quot;3&quot; unique_id=&quot;10008&quot;&gt;&lt;property id=&quot;20148&quot; value=&quot;5&quot;/&gt;&lt;property id=&quot;20300&quot; value=&quot;Slide 5 - &amp;quot;SPEAKERS, PLEASE READ (hidden slide):&amp;quot;&quot;/&gt;&lt;property id=&quot;20307&quot; value=&quot;261&quot;/&gt;&lt;/object&gt;&lt;object type=&quot;3&quot; unique_id=&quot;10009&quot;&gt;&lt;property id=&quot;20148&quot; value=&quot;5&quot;/&gt;&lt;property id=&quot;20300&quot; value=&quot;Slide 6 - &amp;quot;SPEAKER COMMENT SLIDE (hidden slide)::&amp;quot;&quot;/&gt;&lt;property id=&quot;20307&quot; value=&quot;262&quot;/&gt;&lt;/object&gt;&lt;object type=&quot;3&quot; unique_id=&quot;10010&quot;&gt;&lt;property id=&quot;20148&quot; value=&quot;5&quot;/&gt;&lt;property id=&quot;20300&quot; value=&quot;Slide 7 - &amp;quot;PowerPoint Guidelines&amp;quot;&quot;/&gt;&lt;property id=&quot;20307&quot; value=&quot;263&quot;/&gt;&lt;/object&gt;&lt;object type=&quot;3&quot; unique_id=&quot;10011&quot;&gt;&lt;property id=&quot;20148&quot; value=&quot;5&quot;/&gt;&lt;property id=&quot;20300&quot; value=&quot;Slide 8 - &amp;quot;Using Subtitles&amp;#x0D;&amp;#x0A;Subtitle color&amp;quot;&quot;/&gt;&lt;property id=&quot;20307&quot; value=&quot;264&quot;/&gt;&lt;/object&gt;&lt;object type=&quot;3&quot; unique_id=&quot;10012&quot;&gt;&lt;property id=&quot;20148&quot; value=&quot;5&quot;/&gt;&lt;property id=&quot;20300&quot; value=&quot;Slide 9 - &amp;quot;Code Sample&amp;#x0D;&amp;#x0A;How to show code in a slide&amp;quot;&quot;/&gt;&lt;property id=&quot;20307&quot; value=&quot;265&quot;/&gt;&lt;/object&gt;&lt;object type=&quot;3&quot; unique_id=&quot;10013&quot;&gt;&lt;property id=&quot;20148&quot; value=&quot;5&quot;/&gt;&lt;property id=&quot;20300&quot; value=&quot;Slide 10 - &amp;quot;Example Diagram&amp;quot;&quot;/&gt;&lt;property id=&quot;20307&quot; value=&quot;266&quot;/&gt;&lt;/object&gt;&lt;object type=&quot;3&quot; unique_id=&quot;10014&quot;&gt;&lt;property id=&quot;20148&quot; value=&quot;5&quot;/&gt;&lt;property id=&quot;20300&quot; value=&quot;Slide 11 - &amp;quot;Demo Title&amp;quot;&quot;/&gt;&lt;property id=&quot;20307&quot; value=&quot;268&quot;/&gt;&lt;/object&gt;&lt;object type=&quot;3&quot; unique_id=&quot;10015&quot;&gt;&lt;property id=&quot;20148&quot; value=&quot;5&quot;/&gt;&lt;property id=&quot;20300&quot; value=&quot;Slide 12 - &amp;quot;Partner Title&amp;quot;&quot;/&gt;&lt;property id=&quot;20307&quot; value=&quot;273&quot;/&gt;&lt;/object&gt;&lt;object type=&quot;3&quot; unique_id=&quot;10016&quot;&gt;&lt;property id=&quot;20148&quot; value=&quot;5&quot;/&gt;&lt;property id=&quot;20300&quot; value=&quot;Slide 13 - &amp;quot;Announcement Title&amp;quot;&quot;/&gt;&lt;property id=&quot;20307&quot; value=&quot;274&quot;/&gt;&lt;/object&gt;&lt;object type=&quot;3&quot; unique_id=&quot;10017&quot;&gt;&lt;property id=&quot;20148&quot; value=&quot;5&quot;/&gt;&lt;property id=&quot;20300&quot; value=&quot;Slide 14 - &amp;quot;Video Title&amp;quot;&quot;/&gt;&lt;property id=&quot;20307&quot; value=&quot;275&quot;/&gt;&lt;/object&gt;&lt;object type=&quot;3&quot; unique_id=&quot;10018&quot;&gt;&lt;property id=&quot;20148&quot; value=&quot;5&quot;/&gt;&lt;property id=&quot;20300&quot; value=&quot;Slide 15 - &amp;quot;Customer Title&amp;quot;&quot;/&gt;&lt;property id=&quot;20307&quot; value=&quot;276&quot;/&gt;&lt;/object&gt;&lt;object type=&quot;3&quot; unique_id=&quot;10019&quot;&gt;&lt;property id=&quot;20148&quot; value=&quot;5&quot;/&gt;&lt;property id=&quot;20300&quot; value=&quot;Slide 16 - &amp;quot;Call To Action&amp;quot;&quot;/&gt;&lt;property id=&quot;20307&quot; value=&quot;270&quot;/&gt;&lt;/object&gt;&lt;object type=&quot;3&quot; unique_id=&quot;10020&quot;&gt;&lt;property id=&quot;20148&quot; value=&quot;5&quot;/&gt;&lt;property id=&quot;20300&quot; value=&quot;Slide 17 - &amp;quot;Additional Resources&amp;quot;&quot;/&gt;&lt;property id=&quot;20307&quot; value=&quot;271&quot;/&gt;&lt;/object&gt;&lt;object type=&quot;3&quot; unique_id=&quot;10021&quot;&gt;&lt;property id=&quot;20148&quot; value=&quot;5&quot;/&gt;&lt;property id=&quot;20300&quot; value=&quot;Slide 18&quot;/&gt;&lt;property id=&quot;20307&quot; value=&quot;272&quot;/&gt;&lt;/object&gt;&lt;/object&gt;&lt;/object&gt;&lt;/database&gt;"/>
  <p:tag name="SECTOMILLISECCONVERTED" val="1"/>
</p:tagLst>
</file>

<file path=ppt/theme/theme1.xml><?xml version="1.0" encoding="utf-8"?>
<a:theme xmlns:a="http://schemas.openxmlformats.org/drawingml/2006/main" name="WinHEC 2008 Template_NEW_9 22 08">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91432" tIns="45717" rIns="91432" bIns="45717" numCol="1" rtlCol="0" anchor="ctr" anchorCtr="0" compatLnSpc="1">
        <a:prstTxWarp prst="textNoShape">
          <a:avLst/>
        </a:prstTxWarp>
      </a:bodyPr>
      <a:lstStyle>
        <a:defPPr algn="ctr" defTabSz="914063">
          <a:defRPr dirty="0" err="1" smtClean="0">
            <a:solidFill>
              <a:schemeClr val="tx1"/>
            </a:solidFill>
            <a:effectLst>
              <a:outerShdw blurRad="38100" dist="38100" dir="2700000" algn="tl">
                <a:srgbClr val="000000">
                  <a:alpha val="43137"/>
                </a:srgbClr>
              </a:outerShdw>
            </a:effectLst>
            <a:latin typeface="Trebuchet MS"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smtClean="0">
            <a:solidFill>
              <a:schemeClr val="tx1"/>
            </a:solidFill>
            <a:effectLst>
              <a:outerShdw blurRad="38100" dist="38100" dir="2700000" algn="tl">
                <a:srgbClr val="000000">
                  <a:alpha val="43137"/>
                </a:srgbClr>
              </a:outerShdw>
            </a:effectLst>
            <a:latin typeface="Trebuchet MS"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WinHEC 2008 Template_NEW_9 22 08</Template>
  <TotalTime>8823</TotalTime>
  <Words>650</Words>
  <Application>Microsoft Office PowerPoint</Application>
  <PresentationFormat>On-screen Show (4:3)</PresentationFormat>
  <Paragraphs>49</Paragraphs>
  <Slides>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WinHEC 2008 Template_NEW_9 22 08</vt:lpstr>
      <vt:lpstr>Chart</vt:lpstr>
      <vt:lpstr>Slide 1</vt:lpstr>
      <vt:lpstr>Slide 2</vt:lpstr>
      <vt:lpstr>Getting the Most of Intel® SSD Do’s &amp; Don’ts</vt:lpstr>
      <vt:lpstr>Non-Issues to Not Worry About</vt:lpstr>
      <vt:lpstr>Optimizations Can Be Thwarted Overspeculation with SSDs</vt:lpstr>
      <vt:lpstr>Benefits of Fast Intel® SSD Most Realized with Intense Workloads</vt:lpstr>
      <vt:lpstr>Slide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WinHec 2008</dc:subject>
  <dc:creator>Son VoBa</dc:creator>
  <cp:keywords>WinHec 2008</cp:keywords>
  <dc:description>Template: Saku Uchikawa, Silver Fox Productions, INC.
Formatting:
Event Date: November 5th to 7th
Event Location: Los Angeles, CA 
Audience: External</dc:description>
  <cp:lastModifiedBy>James Hamilton</cp:lastModifiedBy>
  <cp:revision>64</cp:revision>
  <dcterms:created xsi:type="dcterms:W3CDTF">2008-09-23T02:52:54Z</dcterms:created>
  <dcterms:modified xsi:type="dcterms:W3CDTF">2008-11-10T02:48:06Z</dcterms:modified>
</cp:coreProperties>
</file>